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1"/>
  </p:sldMasterIdLst>
  <p:notesMasterIdLst>
    <p:notesMasterId r:id="rId17"/>
  </p:notesMasterIdLst>
  <p:sldIdLst>
    <p:sldId id="269" r:id="rId2"/>
    <p:sldId id="297" r:id="rId3"/>
    <p:sldId id="304" r:id="rId4"/>
    <p:sldId id="300" r:id="rId5"/>
    <p:sldId id="298" r:id="rId6"/>
    <p:sldId id="299" r:id="rId7"/>
    <p:sldId id="305" r:id="rId8"/>
    <p:sldId id="301" r:id="rId9"/>
    <p:sldId id="302" r:id="rId10"/>
    <p:sldId id="285" r:id="rId11"/>
    <p:sldId id="286" r:id="rId12"/>
    <p:sldId id="290" r:id="rId13"/>
    <p:sldId id="306" r:id="rId14"/>
    <p:sldId id="295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8826C-1DCA-468A-A55E-F3BDDF4E96E5}" type="datetimeFigureOut">
              <a:rPr lang="es-PE" smtClean="0"/>
              <a:t>27/05/2020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AD16A-3723-4DF1-BC75-6DEDB60748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248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AD16A-3723-4DF1-BC75-6DEDB607483E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225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34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50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9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59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63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179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12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69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38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857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20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34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99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70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6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5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F26BF7-E43F-D543-A8E7-E8F39B5B5E62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67B64E-4FB3-5448-9E8C-C5B8C8B777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376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FDDA54-EA23-4614-B7D5-D8875C482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96" y="129176"/>
            <a:ext cx="1437193" cy="14371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6CE579-2263-42C3-BBE2-B0592FBED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068" y="247004"/>
            <a:ext cx="1201536" cy="12015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DE4724-A0E3-423B-BC57-090B9E72F16D}"/>
              </a:ext>
            </a:extLst>
          </p:cNvPr>
          <p:cNvSpPr txBox="1"/>
          <p:nvPr/>
        </p:nvSpPr>
        <p:spPr>
          <a:xfrm>
            <a:off x="1477109" y="473158"/>
            <a:ext cx="7666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>
                <a:solidFill>
                  <a:schemeClr val="accent1">
                    <a:lumMod val="50000"/>
                  </a:schemeClr>
                </a:solidFill>
              </a:rPr>
              <a:t> ESCUELA DE INGENIERÍA GEOLÓGICA</a:t>
            </a:r>
            <a:endParaRPr lang="es-PE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733816-1ED3-4D36-A2CC-5943B9F80954}"/>
              </a:ext>
            </a:extLst>
          </p:cNvPr>
          <p:cNvSpPr txBox="1"/>
          <p:nvPr/>
        </p:nvSpPr>
        <p:spPr>
          <a:xfrm>
            <a:off x="540398" y="4488914"/>
            <a:ext cx="806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COMISIÓN DE TUTORÍA, ASESORÍA Y CONSEJERÍA</a:t>
            </a:r>
          </a:p>
          <a:p>
            <a:pPr algn="ctr"/>
            <a:r>
              <a:rPr lang="es-ES" sz="2400" dirty="0"/>
              <a:t>Semestre 2020 –A </a:t>
            </a:r>
            <a:endParaRPr lang="es-PE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F05013-C135-458E-891B-08BE227789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83"/>
          <a:stretch/>
        </p:blipFill>
        <p:spPr>
          <a:xfrm>
            <a:off x="2414738" y="1822529"/>
            <a:ext cx="4314523" cy="25471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0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75572A-2A4C-421D-BD13-021AE6F3871A}"/>
              </a:ext>
            </a:extLst>
          </p:cNvPr>
          <p:cNvSpPr txBox="1"/>
          <p:nvPr/>
        </p:nvSpPr>
        <p:spPr>
          <a:xfrm>
            <a:off x="490611" y="175845"/>
            <a:ext cx="81627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 básicas del profesor consejero-tutor 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orientadas al desarrollo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académico. </a:t>
            </a: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dedicadas al desarrollo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personal.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orientadas al desarrollo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profesional. </a:t>
            </a:r>
            <a:endPara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Perfil del docente del siglo xxi">
            <a:extLst>
              <a:ext uri="{FF2B5EF4-FFF2-40B4-BE49-F238E27FC236}">
                <a16:creationId xmlns:a16="http://schemas.microsoft.com/office/drawing/2014/main" id="{F35EDE89-5C59-4473-BBE3-B9E68A22C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17382" b="6295"/>
          <a:stretch/>
        </p:blipFill>
        <p:spPr bwMode="auto">
          <a:xfrm>
            <a:off x="2250830" y="3643533"/>
            <a:ext cx="4234376" cy="29260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6B3D1D-0362-4241-8BFD-E69256A7E755}"/>
              </a:ext>
            </a:extLst>
          </p:cNvPr>
          <p:cNvSpPr txBox="1"/>
          <p:nvPr/>
        </p:nvSpPr>
        <p:spPr>
          <a:xfrm>
            <a:off x="689317" y="3137093"/>
            <a:ext cx="73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La necesidad de un nuevo enfoque en la educación profesional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7653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5649A-8654-4342-967B-81D1A79E005D}"/>
              </a:ext>
            </a:extLst>
          </p:cNvPr>
          <p:cNvSpPr txBox="1"/>
          <p:nvPr/>
        </p:nvSpPr>
        <p:spPr>
          <a:xfrm>
            <a:off x="710418" y="1182231"/>
            <a:ext cx="77231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profesor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consejero-tutor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contar con la relación de sus estudiantes tutoreados y sus datos personales en la plataforma virtual debidamente llenados por cada estudiante.</a:t>
            </a:r>
          </a:p>
          <a:p>
            <a:pPr algn="just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Asimismo, debe disponer y publicar un horario de atención a los estudiantes durante el semestre académico (EPIG), ya sea por medios virtuales como el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zoom, etc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oogle Meet - Apps en Google Play">
            <a:extLst>
              <a:ext uri="{FF2B5EF4-FFF2-40B4-BE49-F238E27FC236}">
                <a16:creationId xmlns:a16="http://schemas.microsoft.com/office/drawing/2014/main" id="{C92A1AD6-2381-4A25-93AA-E9DEA00B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0" y="4030245"/>
            <a:ext cx="1861625" cy="186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crosoft anuncia nuevas características de Teams | Noticias ...">
            <a:extLst>
              <a:ext uri="{FF2B5EF4-FFF2-40B4-BE49-F238E27FC236}">
                <a16:creationId xmlns:a16="http://schemas.microsoft.com/office/drawing/2014/main" id="{7A3DF63F-567B-4260-B3F3-2AD3FAA5B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21547"/>
          <a:stretch/>
        </p:blipFill>
        <p:spPr bwMode="auto">
          <a:xfrm>
            <a:off x="3130060" y="4243500"/>
            <a:ext cx="1561514" cy="14322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oom, tutorial de la herramienta para webinars y videoconferencias">
            <a:extLst>
              <a:ext uri="{FF2B5EF4-FFF2-40B4-BE49-F238E27FC236}">
                <a16:creationId xmlns:a16="http://schemas.microsoft.com/office/drawing/2014/main" id="{2588E327-BFF2-429A-A556-24457A5CB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9550" r="22987"/>
          <a:stretch/>
        </p:blipFill>
        <p:spPr bwMode="auto">
          <a:xfrm>
            <a:off x="5681003" y="4243501"/>
            <a:ext cx="1323926" cy="143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9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910ACEC-0C8E-4D75-B2F4-9301163E673D}"/>
              </a:ext>
            </a:extLst>
          </p:cNvPr>
          <p:cNvSpPr txBox="1"/>
          <p:nvPr/>
        </p:nvSpPr>
        <p:spPr>
          <a:xfrm>
            <a:off x="499403" y="1263757"/>
            <a:ext cx="81451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lphaUcPeriod"/>
            </a:pPr>
            <a:r>
              <a:rPr lang="es-ES" b="1" dirty="0">
                <a:solidFill>
                  <a:schemeClr val="bg1"/>
                </a:solidFill>
              </a:rPr>
              <a:t>Presencial 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Este tipo de consejería y tutoría académica consiste en una comunicación directa entre el profesor consejero-tutor y el estudiante, en forma grupal o individual. </a:t>
            </a: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B. Virtual 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Este tipo de consejería y tutoría académica consiste en la comunicación asíncrona entre el profesor consejero-tutor y el estudiante por medio de correos electrónicos o a través de la plataforma virtual que facilita el seguimiento de la actividad del estudiante y permite ofrecer orientaciones académicas, personales y profesionales. 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E3EC12-68C0-4283-BB19-5581B59B903C}"/>
              </a:ext>
            </a:extLst>
          </p:cNvPr>
          <p:cNvSpPr txBox="1"/>
          <p:nvPr/>
        </p:nvSpPr>
        <p:spPr>
          <a:xfrm>
            <a:off x="1139485" y="388145"/>
            <a:ext cx="686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MODALIDADES DE CONSEJERÍA Y TUTORÍA</a:t>
            </a:r>
            <a:endParaRPr lang="es-PE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2801050-A2A6-4D72-BBB3-816A2449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95" y="2683412"/>
            <a:ext cx="647114" cy="6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6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C24B72F-8880-418A-8BE0-AC2AF45848F1}"/>
              </a:ext>
            </a:extLst>
          </p:cNvPr>
          <p:cNvSpPr txBox="1"/>
          <p:nvPr/>
        </p:nvSpPr>
        <p:spPr>
          <a:xfrm>
            <a:off x="562709" y="4636871"/>
            <a:ext cx="8117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De los resultados presentados en las encuestas, los estudiantes demostraron interés y satisfacción por los conocimientos que los egresados les presentaron. Por lo cual se sugiere continuar con algunas salidas de campo, charlas o conversatorios entre estudiantes y egresados de diferentes ramas de Geología. 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0205A7-9B0D-4F8E-9CFE-D0A3757069C2}"/>
              </a:ext>
            </a:extLst>
          </p:cNvPr>
          <p:cNvSpPr txBox="1"/>
          <p:nvPr/>
        </p:nvSpPr>
        <p:spPr>
          <a:xfrm>
            <a:off x="562709" y="604911"/>
            <a:ext cx="8117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En el 2019 se realizaron actividades de consejería  programadas por la Comisión de Consejería y los coordinadores responsables de la Oficina de Seguimiento al Egresado de la Escuela Profesional de Ingeniería Geológica (OSE)</a:t>
            </a:r>
          </a:p>
          <a:p>
            <a:pPr algn="just"/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0F5149-4BB3-43E9-90FB-003D68A80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8" t="18415" r="25690" b="40081"/>
          <a:stretch/>
        </p:blipFill>
        <p:spPr>
          <a:xfrm>
            <a:off x="4848459" y="2082238"/>
            <a:ext cx="3732831" cy="2236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C02D12-EF02-4C5F-AEEC-733E8BAD3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1" t="36934" r="26000" b="26505"/>
          <a:stretch/>
        </p:blipFill>
        <p:spPr>
          <a:xfrm>
            <a:off x="726627" y="2082238"/>
            <a:ext cx="4023357" cy="22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913BD9F-F246-47EB-A0EA-751B40CD7251}"/>
              </a:ext>
            </a:extLst>
          </p:cNvPr>
          <p:cNvGrpSpPr/>
          <p:nvPr/>
        </p:nvGrpSpPr>
        <p:grpSpPr>
          <a:xfrm>
            <a:off x="519706" y="422031"/>
            <a:ext cx="8104587" cy="5697415"/>
            <a:chOff x="519706" y="422031"/>
            <a:chExt cx="8104587" cy="569741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47ECB17-41BF-4B94-AD6D-08F8FA7E1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377" t="24439" r="29891" b="27131"/>
            <a:stretch/>
          </p:blipFill>
          <p:spPr>
            <a:xfrm>
              <a:off x="519706" y="422031"/>
              <a:ext cx="8104587" cy="5697415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6D5A9F0-0B14-45F2-BA5B-048762EEEBFA}"/>
                </a:ext>
              </a:extLst>
            </p:cNvPr>
            <p:cNvSpPr txBox="1"/>
            <p:nvPr/>
          </p:nvSpPr>
          <p:spPr>
            <a:xfrm>
              <a:off x="5359790" y="1828797"/>
              <a:ext cx="42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X</a:t>
              </a:r>
              <a:endParaRPr lang="es-P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46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0105150-6E32-40E2-8E3B-23C7B201FD3F}"/>
              </a:ext>
            </a:extLst>
          </p:cNvPr>
          <p:cNvSpPr txBox="1"/>
          <p:nvPr/>
        </p:nvSpPr>
        <p:spPr>
          <a:xfrm>
            <a:off x="1730327" y="2222695"/>
            <a:ext cx="600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PE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510B22-4D33-43F8-AF20-4CA471227C01}"/>
              </a:ext>
            </a:extLst>
          </p:cNvPr>
          <p:cNvSpPr txBox="1"/>
          <p:nvPr/>
        </p:nvSpPr>
        <p:spPr>
          <a:xfrm>
            <a:off x="5904913" y="4478773"/>
            <a:ext cx="4579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002060"/>
                </a:solidFill>
              </a:rPr>
              <a:t>La Comisión</a:t>
            </a:r>
            <a:endParaRPr lang="es-PE" b="1" i="1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EBDEDD1-DD0E-485E-9759-B45D88B3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039" y="299502"/>
            <a:ext cx="1438781" cy="14387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06CDB02-0942-4371-820E-8B01D2C95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0" y="299502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8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F23859-FCF6-4DF3-BD31-85DA22BAB1A3}"/>
              </a:ext>
            </a:extLst>
          </p:cNvPr>
          <p:cNvSpPr txBox="1"/>
          <p:nvPr/>
        </p:nvSpPr>
        <p:spPr>
          <a:xfrm>
            <a:off x="696351" y="1201174"/>
            <a:ext cx="775129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 servicio de tutoría, asesoría y consejería del programa de Ingeniería Geológica es para brindarte un acompañamiento integral </a:t>
            </a:r>
            <a:r>
              <a:rPr lang="es-E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(académico, personal, social y profesional) 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 el fin de apoyarte en la solución de dificultades que impidan el desarrollo pleno de tus capacidades en tu formación profesional.</a:t>
            </a:r>
          </a:p>
          <a:p>
            <a:pPr algn="just"/>
            <a:endParaRPr lang="es-CO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s-CO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isponibilidad de una plana de </a:t>
            </a:r>
            <a:r>
              <a:rPr lang="es-CO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docentes</a:t>
            </a:r>
            <a:r>
              <a:rPr lang="es-CO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brindar tutoría, asesoría y consejería a los estudiantes del programa. </a:t>
            </a:r>
            <a:endParaRPr lang="es-E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endParaRPr lang="es-ES" b="1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es-ES" b="1" i="0" dirty="0">
                <a:effectLst/>
                <a:latin typeface="Arial" panose="020B0604020202020204" pitchFamily="34" charset="0"/>
              </a:rPr>
              <a:t>COMPROMISO DE RESERVA Y CONFIDENCIALIDAD</a:t>
            </a:r>
          </a:p>
          <a:p>
            <a:pPr algn="just"/>
            <a:endParaRPr lang="es-E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 deber profesional del </a:t>
            </a:r>
            <a:r>
              <a:rPr lang="es-E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tutor/asesor/consejero 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guardar estricta confidencia sobre la identidad y el tema tratado con su tutorado.</a:t>
            </a:r>
          </a:p>
        </p:txBody>
      </p:sp>
    </p:spTree>
    <p:extLst>
      <p:ext uri="{BB962C8B-B14F-4D97-AF65-F5344CB8AC3E}">
        <p14:creationId xmlns:p14="http://schemas.microsoft.com/office/powerpoint/2010/main" val="403496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A1470-C2AE-4931-9B19-F56024743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927881"/>
            <a:ext cx="8230772" cy="788963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endParaRPr lang="es-P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48C9A5-95A2-4D2B-A484-7E0DD6FEF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229212"/>
            <a:ext cx="7949418" cy="1913466"/>
          </a:xfrm>
        </p:spPr>
        <p:txBody>
          <a:bodyPr/>
          <a:lstStyle/>
          <a:p>
            <a:pPr algn="just"/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 asesorar a los estudiantes a partir del conocimiento de sus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problemas y necesidades académicas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así como de sus inquietudes y aspiraciones profesionales.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CAF40B-0351-4E1B-939C-971F1FF08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14" r="10013"/>
          <a:stretch/>
        </p:blipFill>
        <p:spPr>
          <a:xfrm>
            <a:off x="2067365" y="3429000"/>
            <a:ext cx="5683934" cy="27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5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68300E-3068-4D07-B23E-66659E48A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3305" y="-1"/>
            <a:ext cx="920730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BBFC0A-B20A-45A7-B679-C461EB795345}"/>
              </a:ext>
            </a:extLst>
          </p:cNvPr>
          <p:cNvSpPr txBox="1"/>
          <p:nvPr/>
        </p:nvSpPr>
        <p:spPr>
          <a:xfrm>
            <a:off x="386861" y="3699805"/>
            <a:ext cx="8651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¿Qué es y para qué sirve la tutoría, asesoría y consejería y cuál es la diferencia ?</a:t>
            </a:r>
            <a:endParaRPr lang="es-P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5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0035EA8-4343-4AAA-9F26-638CE919A563}"/>
              </a:ext>
            </a:extLst>
          </p:cNvPr>
          <p:cNvSpPr/>
          <p:nvPr/>
        </p:nvSpPr>
        <p:spPr>
          <a:xfrm>
            <a:off x="440494" y="717452"/>
            <a:ext cx="8478423" cy="50080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E34BBE-B019-4D21-8E6F-339307699B17}"/>
              </a:ext>
            </a:extLst>
          </p:cNvPr>
          <p:cNvSpPr txBox="1"/>
          <p:nvPr/>
        </p:nvSpPr>
        <p:spPr>
          <a:xfrm>
            <a:off x="777240" y="3175005"/>
            <a:ext cx="7589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Promover el mejoramiento de su desempeño académico</a:t>
            </a:r>
          </a:p>
          <a:p>
            <a:pPr algn="just">
              <a:buFont typeface="+mj-lt"/>
              <a:buAutoNum type="arabicPeriod"/>
            </a:pP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Estimular su capacidad de aprender a aprender</a:t>
            </a:r>
          </a:p>
          <a:p>
            <a:pPr algn="just">
              <a:buFont typeface="+mj-lt"/>
              <a:buAutoNum type="arabicPeriod"/>
            </a:pP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Fomentar su capacidad crítica y creadora</a:t>
            </a:r>
          </a:p>
          <a:p>
            <a:pPr algn="just">
              <a:buFont typeface="+mj-lt"/>
              <a:buAutoNum type="arabicPeriod"/>
            </a:pP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Apoyar su desarrollo académico</a:t>
            </a:r>
          </a:p>
          <a:p>
            <a:pPr algn="just">
              <a:buFont typeface="+mj-lt"/>
              <a:buAutoNum type="arabicPeriod"/>
            </a:pP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Canalizar sus necesidades a otras instancias para que reciba una atención especializada, a fin de consolidar su formación integral en medicina humana.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7A0C87-BB8B-4927-8F27-A43336B01EE3}"/>
              </a:ext>
            </a:extLst>
          </p:cNvPr>
          <p:cNvSpPr txBox="1"/>
          <p:nvPr/>
        </p:nvSpPr>
        <p:spPr>
          <a:xfrm>
            <a:off x="777240" y="1328346"/>
            <a:ext cx="7589520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TUTORÍA</a:t>
            </a:r>
          </a:p>
          <a:p>
            <a:pPr algn="ctr"/>
            <a:endParaRPr lang="es-ES" b="1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</a:rPr>
              <a:t>Es un proceso sistemático de </a:t>
            </a:r>
            <a:r>
              <a:rPr lang="es-ES" b="1" dirty="0">
                <a:solidFill>
                  <a:srgbClr val="333333"/>
                </a:solidFill>
                <a:latin typeface="Arial" panose="020B0604020202020204" pitchFamily="34" charset="0"/>
              </a:rPr>
              <a:t>orientación y acompañamiento académico y personal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</a:rPr>
              <a:t>que se concreta en la atención individualizada que brinda un profesor-tutor a un estudiante o a un grupo de estudiantes a lo largo de toda la carrera, para:</a:t>
            </a:r>
          </a:p>
          <a:p>
            <a:pPr algn="just"/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ES" b="0" i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ES" b="0" i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3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537EED2-D77D-4766-9ECC-E41808E731F4}"/>
              </a:ext>
            </a:extLst>
          </p:cNvPr>
          <p:cNvSpPr/>
          <p:nvPr/>
        </p:nvSpPr>
        <p:spPr>
          <a:xfrm>
            <a:off x="440494" y="717452"/>
            <a:ext cx="8478423" cy="50080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83B44-33C9-4245-ACE5-DEC9609AC698}"/>
              </a:ext>
            </a:extLst>
          </p:cNvPr>
          <p:cNvSpPr txBox="1"/>
          <p:nvPr/>
        </p:nvSpPr>
        <p:spPr>
          <a:xfrm>
            <a:off x="1025183" y="1460816"/>
            <a:ext cx="70936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ASESORÍA</a:t>
            </a:r>
          </a:p>
          <a:p>
            <a:pPr algn="just"/>
            <a:endParaRPr lang="es-E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 un proceso de </a:t>
            </a:r>
            <a:r>
              <a:rPr lang="es-E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orientación específica 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sobre una asignatura determinada. Satisface una demanda concreta en la que el asesor es experto y termina cuando es resuelta satisfactoriamente.</a:t>
            </a:r>
          </a:p>
          <a:p>
            <a:pPr algn="just"/>
            <a:endParaRPr lang="es-ES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CONSEJERÍA</a:t>
            </a:r>
          </a:p>
          <a:p>
            <a:pPr algn="just"/>
            <a:endParaRPr lang="es-E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 una actividad destinada a ayudar al alumno a </a:t>
            </a:r>
            <a:r>
              <a:rPr lang="es-E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mejorar sus habilidades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para la toma de decisiones y resolver problemas personales vinculados a la carrera</a:t>
            </a:r>
          </a:p>
        </p:txBody>
      </p:sp>
    </p:spTree>
    <p:extLst>
      <p:ext uri="{BB962C8B-B14F-4D97-AF65-F5344CB8AC3E}">
        <p14:creationId xmlns:p14="http://schemas.microsoft.com/office/powerpoint/2010/main" val="233817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4B8D0AB4-A09E-4B54-8A41-676DB071D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00667"/>
              </p:ext>
            </p:extLst>
          </p:nvPr>
        </p:nvGraphicFramePr>
        <p:xfrm>
          <a:off x="604911" y="1009427"/>
          <a:ext cx="8117059" cy="4839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252">
                  <a:extLst>
                    <a:ext uri="{9D8B030D-6E8A-4147-A177-3AD203B41FA5}">
                      <a16:colId xmlns:a16="http://schemas.microsoft.com/office/drawing/2014/main" val="719759859"/>
                    </a:ext>
                  </a:extLst>
                </a:gridCol>
                <a:gridCol w="2785403">
                  <a:extLst>
                    <a:ext uri="{9D8B030D-6E8A-4147-A177-3AD203B41FA5}">
                      <a16:colId xmlns:a16="http://schemas.microsoft.com/office/drawing/2014/main" val="4039085521"/>
                    </a:ext>
                  </a:extLst>
                </a:gridCol>
                <a:gridCol w="2785404">
                  <a:extLst>
                    <a:ext uri="{9D8B030D-6E8A-4147-A177-3AD203B41FA5}">
                      <a16:colId xmlns:a16="http://schemas.microsoft.com/office/drawing/2014/main" val="54125241"/>
                    </a:ext>
                  </a:extLst>
                </a:gridCol>
              </a:tblGrid>
              <a:tr h="63864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TUTORÍA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ASESORÍA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CONSEJERÍA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99216"/>
                  </a:ext>
                </a:extLst>
              </a:tr>
              <a:tr h="638645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 (3ro, 4to,5to) y egresados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56191"/>
                  </a:ext>
                </a:extLst>
              </a:tr>
              <a:tr h="638645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Aspectos emocionales + Administrativos - Académicos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Aspectos académicos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profesional + Inserción laboral</a:t>
                      </a:r>
                      <a:endParaRPr lang="es-P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39533"/>
                  </a:ext>
                </a:extLst>
              </a:tr>
              <a:tr h="638645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Individual, grupal y virtual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especialidad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áreas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Académica, de matrícula y de Carrera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84493"/>
                  </a:ext>
                </a:extLst>
              </a:tr>
              <a:tr h="638645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Guía y orienta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Especialista o experto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 de tesis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tipo de investigación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142008"/>
                  </a:ext>
                </a:extLst>
              </a:tr>
              <a:tr h="638645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Acompañamiento personal y académico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Orientación específica/asignatura determinada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Vinculados a la carrera</a:t>
                      </a:r>
                    </a:p>
                    <a:p>
                      <a:pPr algn="just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BOLSA DE TRABAJO</a:t>
                      </a:r>
                      <a:endParaRPr lang="es-P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46460"/>
                  </a:ext>
                </a:extLst>
              </a:tr>
              <a:tr h="638645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 Tutor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 Asesor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 consejero tutor</a:t>
                      </a:r>
                      <a:endParaRPr lang="es-P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8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15FD906-6655-48E8-9140-498DBC41038D}"/>
              </a:ext>
            </a:extLst>
          </p:cNvPr>
          <p:cNvSpPr txBox="1"/>
          <p:nvPr/>
        </p:nvSpPr>
        <p:spPr>
          <a:xfrm>
            <a:off x="745588" y="703385"/>
            <a:ext cx="737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¿QUÉ HACEMOS POR LOS ESTUDIANTES?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258C38-48C9-4ADC-86D9-2B9D1B27A6B2}"/>
              </a:ext>
            </a:extLst>
          </p:cNvPr>
          <p:cNvSpPr txBox="1"/>
          <p:nvPr/>
        </p:nvSpPr>
        <p:spPr>
          <a:xfrm>
            <a:off x="576775" y="1363790"/>
            <a:ext cx="81733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ayudamos en el proceso de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 a la vida universitaria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Identificamos y se da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 a problemas de aspectos académicos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salud, psicológicos y sociofamiliares que podrían afectar su desempeño.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Mejoramos sus capacidades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potenciar sus fortalezas personales para un buen rendimiento académico.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Desarrollamos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para disminuir las tasas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desaprobación, repetición de asignaturas y baja eficiencia.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CONCLUSIÓN,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esforzamos por escucharte y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resolver la problemática que pueda estar interfiriendo tu desarrollo académico.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6255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4259F1-05C3-4AFA-9466-6F768ECD42C0}"/>
              </a:ext>
            </a:extLst>
          </p:cNvPr>
          <p:cNvSpPr txBox="1"/>
          <p:nvPr/>
        </p:nvSpPr>
        <p:spPr>
          <a:xfrm>
            <a:off x="703384" y="1668924"/>
            <a:ext cx="77372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Cuando quieras mejorar tu </a:t>
            </a:r>
            <a:r>
              <a:rPr lang="es-ES" b="1" dirty="0">
                <a:solidFill>
                  <a:schemeClr val="bg1"/>
                </a:solidFill>
              </a:rPr>
              <a:t>rendimiento académico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Cuando quieras </a:t>
            </a:r>
            <a:r>
              <a:rPr lang="es-ES" b="1" dirty="0">
                <a:solidFill>
                  <a:schemeClr val="bg1"/>
                </a:solidFill>
              </a:rPr>
              <a:t>pertenecer al tercio superior de tu promoción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Cuando sientes que tienes </a:t>
            </a:r>
            <a:r>
              <a:rPr lang="es-ES" b="1" dirty="0">
                <a:solidFill>
                  <a:schemeClr val="bg1"/>
                </a:solidFill>
              </a:rPr>
              <a:t>problemas para avanzar en tus cursos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Cuando te encuentras </a:t>
            </a:r>
            <a:r>
              <a:rPr lang="es-ES" b="1" dirty="0">
                <a:solidFill>
                  <a:schemeClr val="bg1"/>
                </a:solidFill>
              </a:rPr>
              <a:t>desorganizado(a)</a:t>
            </a:r>
            <a:r>
              <a:rPr lang="es-ES" dirty="0">
                <a:solidFill>
                  <a:schemeClr val="bg1"/>
                </a:solidFill>
              </a:rPr>
              <a:t> en cuanto a tu vida personal y académica o laboral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Cuando los problemas de la universidad o fuera de ella te </a:t>
            </a:r>
            <a:r>
              <a:rPr lang="es-ES" b="1" dirty="0">
                <a:solidFill>
                  <a:schemeClr val="bg1"/>
                </a:solidFill>
              </a:rPr>
              <a:t>agobian y no sabes a quién acudir.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bg1"/>
                </a:solidFill>
              </a:rPr>
              <a:t>Movilidad nacional e internacional</a:t>
            </a:r>
            <a:r>
              <a:rPr lang="es-ES" dirty="0">
                <a:solidFill>
                  <a:schemeClr val="bg1"/>
                </a:solidFill>
              </a:rPr>
              <a:t>, a dónde, cuando, que tengo que hacer?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B5FA7C-C080-4239-9682-EA2D8E7E54E5}"/>
              </a:ext>
            </a:extLst>
          </p:cNvPr>
          <p:cNvSpPr txBox="1"/>
          <p:nvPr/>
        </p:nvSpPr>
        <p:spPr>
          <a:xfrm>
            <a:off x="576775" y="634832"/>
            <a:ext cx="8384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</a:rPr>
              <a:t>¿ </a:t>
            </a:r>
            <a:r>
              <a:rPr lang="es-ES" sz="2200" b="1" dirty="0">
                <a:solidFill>
                  <a:srgbClr val="002060"/>
                </a:solidFill>
              </a:rPr>
              <a:t>Cuándo es recomendable solicitar una asesoría o tutoría</a:t>
            </a:r>
            <a:r>
              <a:rPr lang="es-ES" sz="2000" b="1" dirty="0">
                <a:solidFill>
                  <a:srgbClr val="002060"/>
                </a:solidFill>
              </a:rPr>
              <a:t> ?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2924629491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880</TotalTime>
  <Words>831</Words>
  <Application>Microsoft Office PowerPoint</Application>
  <PresentationFormat>Presentación en pantalla (4:3)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Sector</vt:lpstr>
      <vt:lpstr>Presentación de PowerPoint</vt:lpstr>
      <vt:lpstr>Presentación de PowerPoint</vt:lpstr>
      <vt:lpstr>Importancia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UNIVERSITARIA</dc:title>
  <dc:creator>Olga Gisella Martinez Rodriguez</dc:creator>
  <cp:lastModifiedBy>LENOVO</cp:lastModifiedBy>
  <cp:revision>20</cp:revision>
  <dcterms:created xsi:type="dcterms:W3CDTF">2019-08-07T16:18:52Z</dcterms:created>
  <dcterms:modified xsi:type="dcterms:W3CDTF">2020-05-28T00:47:41Z</dcterms:modified>
</cp:coreProperties>
</file>